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64" r:id="rId3"/>
    <p:sldId id="265" r:id="rId4"/>
    <p:sldId id="266" r:id="rId6"/>
    <p:sldId id="282" r:id="rId7"/>
    <p:sldId id="296" r:id="rId8"/>
    <p:sldId id="268" r:id="rId9"/>
    <p:sldId id="284" r:id="rId10"/>
    <p:sldId id="283" r:id="rId11"/>
    <p:sldId id="285" r:id="rId12"/>
    <p:sldId id="286" r:id="rId13"/>
    <p:sldId id="287" r:id="rId14"/>
    <p:sldId id="288" r:id="rId15"/>
    <p:sldId id="289" r:id="rId16"/>
    <p:sldId id="290" r:id="rId17"/>
    <p:sldId id="291" r:id="rId18"/>
    <p:sldId id="292" r:id="rId19"/>
    <p:sldId id="293" r:id="rId20"/>
    <p:sldId id="294" r:id="rId21"/>
    <p:sldId id="295" r:id="rId22"/>
    <p:sldId id="297" r:id="rId23"/>
    <p:sldId id="298" r:id="rId24"/>
    <p:sldId id="301" r:id="rId25"/>
    <p:sldId id="299" r:id="rId26"/>
    <p:sldId id="300" r:id="rId27"/>
    <p:sldId id="302" r:id="rId28"/>
    <p:sldId id="303" r:id="rId29"/>
    <p:sldId id="304" r:id="rId30"/>
    <p:sldId id="305" r:id="rId31"/>
    <p:sldId id="306" r:id="rId32"/>
    <p:sldId id="307" r:id="rId33"/>
    <p:sldId id="308" r:id="rId34"/>
    <p:sldId id="309" r:id="rId35"/>
    <p:sldId id="310" r:id="rId36"/>
    <p:sldId id="311" r:id="rId37"/>
    <p:sldId id="312" r:id="rId38"/>
    <p:sldId id="314" r:id="rId39"/>
    <p:sldId id="313" r:id="rId40"/>
    <p:sldId id="315" r:id="rId41"/>
    <p:sldId id="316" r:id="rId42"/>
    <p:sldId id="317" r:id="rId43"/>
    <p:sldId id="318" r:id="rId44"/>
    <p:sldId id="319" r:id="rId45"/>
    <p:sldId id="320" r:id="rId46"/>
    <p:sldId id="280" r:id="rId47"/>
    <p:sldId id="279" r:id="rId48"/>
    <p:sldId id="281" r:id="rId49"/>
    <p:sldId id="278"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5" d="100"/>
          <a:sy n="75" d="100"/>
        </p:scale>
        <p:origin x="250"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6.png>
</file>

<file path=ppt/media/image2.png>
</file>

<file path=ppt/media/image26.png>
</file>

<file path=ppt/media/image29.png>
</file>

<file path=ppt/media/image31.png>
</file>

<file path=ppt/media/image3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CDFE3A-3C7E-4A48-BC38-621E7A29FD01}"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EB079C-6A99-47CB-936F-C37215C779E2}"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79EB3CB-108A-4B8D-9AF5-9A5B441F043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At the end of the design phase, the feasibility analysis and project plan are reexamined and revised, and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another decision is made by the project sponsor and approval committee about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whether to terminate the project or continue.</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This is the phase that usually gets the most attention, because for most systems it is the</a:t>
            </a:r>
            <a:endParaRPr lang="en-US" sz="1800" b="0" i="0" u="none" strike="noStrike" baseline="0" dirty="0">
              <a:latin typeface="Times New Roman" panose="02020603050405020304" pitchFamily="18" charset="0"/>
            </a:endParaRPr>
          </a:p>
          <a:p>
            <a:pPr algn="l"/>
            <a:r>
              <a:rPr lang="en-US" sz="1800" b="0" i="0" u="none" strike="noStrike" baseline="0" dirty="0">
                <a:latin typeface="Arial" panose="020B0604020202020204" pitchFamily="34" charset="0"/>
              </a:rPr>
              <a:t>The Systems Development Life Cycle </a:t>
            </a:r>
            <a:r>
              <a:rPr lang="en-US" sz="1800" b="1" i="0" u="none" strike="noStrike" baseline="0" dirty="0">
                <a:latin typeface="Arial" panose="020B0604020202020204" pitchFamily="34" charset="0"/>
              </a:rPr>
              <a:t>7</a:t>
            </a:r>
            <a:endParaRPr lang="en-US" sz="1800" b="1" i="0" u="none" strike="noStrike" baseline="0" dirty="0">
              <a:latin typeface="Arial" panose="020B0604020202020204" pitchFamily="34" charset="0"/>
            </a:endParaRPr>
          </a:p>
          <a:p>
            <a:pPr algn="l"/>
            <a:r>
              <a:rPr lang="en-US" sz="1800" b="0" i="0" u="none" strike="noStrike" baseline="0" dirty="0">
                <a:latin typeface="Courier"/>
              </a:rPr>
              <a:t>001-027_dennis3e_01.qxd 10/7/05 10:20 AM Page 7</a:t>
            </a:r>
            <a:endParaRPr lang="en-US" sz="1800" b="0" i="0" u="none" strike="noStrike" baseline="0" dirty="0">
              <a:latin typeface="Courier"/>
            </a:endParaRPr>
          </a:p>
          <a:p>
            <a:pPr algn="l"/>
            <a:r>
              <a:rPr lang="en-US" sz="1800" b="0" i="0" u="none" strike="noStrike" baseline="0" dirty="0">
                <a:latin typeface="Times New Roman" panose="02020603050405020304" pitchFamily="18" charset="0"/>
              </a:rPr>
              <a:t>longest and most expensive single part of the development process.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Since the cost of bugs can be immense, testing is one of the most critical steps in implementation. Most organizations spend more time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and attention on testing than on writing the programs in the first place.</a:t>
            </a:r>
            <a:endParaRPr lang="en-US" sz="1800" b="0" i="0" u="none" strike="noStrike" baseline="0" dirty="0">
              <a:latin typeface="Times New Roman" panose="02020603050405020304" pitchFamily="18" charset="0"/>
            </a:endParaRPr>
          </a:p>
          <a:p>
            <a:pPr algn="l"/>
            <a:endParaRPr lang="en-US" sz="1800" b="0" i="0"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Installation </a:t>
            </a:r>
            <a:r>
              <a:rPr lang="en-US" sz="1800" b="0" i="0" u="none" strike="noStrike" baseline="0" dirty="0">
                <a:latin typeface="Times New Roman" panose="02020603050405020304" pitchFamily="18" charset="0"/>
              </a:rPr>
              <a:t>is the process by which the old system is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turned off and the new one is turned on. It may include a direct cutover approach</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(in which the new system immediately replaces the old system), a parallel conversion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approach (in which both the old and new systems are operated for a</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month or two until it is clear that there are no bugs in the new system), or a</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phased conversion strategy (in which the new system is installed in one part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organization as an initial trial and then gradually installed in others).</a:t>
            </a:r>
            <a:endParaRPr lang="en-US" sz="1800" b="0" i="0" u="none" strike="noStrike" baseline="0" dirty="0">
              <a:latin typeface="Times New Roman" panose="02020603050405020304" pitchFamily="18" charset="0"/>
            </a:endParaRP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One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most important aspects of conversion is the development of a </a:t>
            </a:r>
            <a:r>
              <a:rPr lang="en-US" sz="1800" b="0" i="1" u="none" strike="noStrike" baseline="0" dirty="0">
                <a:latin typeface="Times New Roman" panose="02020603050405020304" pitchFamily="18" charset="0"/>
              </a:rPr>
              <a:t>training plan</a:t>
            </a:r>
            <a:endParaRPr lang="en-US" sz="1800" b="0" i="1"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to teach users how to use the new system and help manage the changes caused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by the new system.</a:t>
            </a:r>
            <a:endParaRPr lang="en-US" sz="1800" b="0" i="0" u="none" strike="noStrike" baseline="0" dirty="0">
              <a:latin typeface="Times New Roman" panose="02020603050405020304" pitchFamily="18" charset="0"/>
            </a:endParaRP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analyst team establishes a </a:t>
            </a:r>
            <a:r>
              <a:rPr lang="en-US" sz="1800" b="0" i="1" u="none" strike="noStrike" baseline="0" dirty="0">
                <a:latin typeface="Times New Roman" panose="02020603050405020304" pitchFamily="18" charset="0"/>
              </a:rPr>
              <a:t>support plan </a:t>
            </a:r>
            <a:r>
              <a:rPr lang="en-US" sz="1800" b="0" i="0" u="none" strike="noStrike" baseline="0" dirty="0">
                <a:latin typeface="Times New Roman" panose="02020603050405020304" pitchFamily="18" charset="0"/>
              </a:rPr>
              <a:t>for the system. This plan usually</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includes a formal or informal post-implementation review, as well as a systematic</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way for identifying major and minor changes needed for the system.</a:t>
            </a:r>
            <a:endParaRPr lang="en-US" sz="1800" b="0" i="0" u="none" strike="noStrike" baseline="0" dirty="0">
              <a:latin typeface="Times New Roman" panose="02020603050405020304" pitchFamily="18" charset="0"/>
            </a:endParaRPr>
          </a:p>
          <a:p>
            <a:pPr algn="l"/>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Data-centered methodologies utilize data models (Chapter 7) as the core of the system concept. For example, analysts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concentrate initially on identifying the data that must be available to produce the payroll and organizing that data into well-defined structures (e.g., employee work</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log, employee pay rates, payroll tax tables, employee pay history, etc.).</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baseline="0" dirty="0">
                <a:latin typeface="Times New Roman" panose="02020603050405020304" pitchFamily="18" charset="0"/>
              </a:rPr>
              <a:t>4 In the early days of computing, the need for formal and well-planned life cycle methodologies was not well understood. Programmers tended to move directly from a very simple planning phase right into the construction step of the implementation phase;</a:t>
            </a:r>
            <a:endParaRPr lang="en-US" sz="12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This is the same approach that you may sometimes use when writing programs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a programming class. It can work for small programs that require only</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one programmer, but if the requirements are complex or unclear, you may miss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important aspects of the problem and have to start all over again, throwing away</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part of the program (and the time and effort spent writing it). This approach also</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makes teamwork difficult because members have little idea about what needs to be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accomplished and how to work together to produce a final product.</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key deliverables for each phase are typically voluminous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(often hundreds of pages in length) and are presented to the project sponsor for</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approval as the project moves from phase to phase. Once the sponsor approves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work that was conducted for a phase, the phase ends and the next one begins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With these methodologies, a basic analysis and design are performed, and work immediately begins on a </a:t>
            </a:r>
            <a:r>
              <a:rPr lang="en-US" sz="1800" b="0" i="1" u="none" strike="noStrike" baseline="0" dirty="0">
                <a:latin typeface="Times New Roman" panose="02020603050405020304" pitchFamily="18" charset="0"/>
              </a:rPr>
              <a:t>system</a:t>
            </a:r>
            <a:endParaRPr lang="en-US" sz="1800" b="0" i="1"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prototype, </a:t>
            </a:r>
            <a:r>
              <a:rPr lang="en-US" sz="1800" b="0" i="0" u="none" strike="noStrike" baseline="0" dirty="0">
                <a:latin typeface="Times New Roman" panose="02020603050405020304" pitchFamily="18" charset="0"/>
              </a:rPr>
              <a:t>a “quick-and-dirty” program that provides a minimal amount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features. The first prototype is usually the first part of the system that the user</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will use. This is shown to the users and the project sponsor, who provide reaction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and comments. This feedback is used to reanalyze, redesign, and reimplement a</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second prototype that provides a few more features. This process continues in a</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cycle until the analysts, users, and sponsor agree that the prototype provides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enough functionality to be installed and used in the organization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Rather than attempting to understand system specification materials,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users can interact with the prototype to better understand what it can and cannot do.</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Each of these issues is examined by analyzing, designing, and building a </a:t>
            </a:r>
            <a:r>
              <a:rPr lang="en-US" sz="1800" b="0" i="1" u="none" strike="noStrike" baseline="0" dirty="0">
                <a:latin typeface="Times New Roman" panose="02020603050405020304" pitchFamily="18" charset="0"/>
              </a:rPr>
              <a:t>design prototype.</a:t>
            </a:r>
            <a:endParaRPr lang="en-US" sz="1800" b="0" i="1"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 design prototype is not a working system; it is a product that represents a part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system that needs additional refinement, and it contains only enough detail to enable users to understand the issues under consideration.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example, suppose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users are not completely clear on how an order entry system should work. The analyst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team might build a series of HTML pages viewed using a Web browser to help</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users visualize such a system.</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Being a systems analyst is one of the most interesting,</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exciting, and challenging jobs around. As a systems analyst, you will work with a</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variety of people and learn how they conduct business. Specifically, you will work</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with a team of systems analysts, programmers, and others on a common mission. You will feel the satisfaction of seeing systems that you designed and developed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make a significant business impact, while knowing that your unique skills helped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make that happen.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It is important to remember that the primary objective of the systems analyst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is not to create a wonderful system. The primary goal is to create value for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organization, which for most companies means increasing profits (government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agencies and not-for-profit organizations measure value differently).</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In many ways, building an information system is similar to building a house. First,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house (or the information system) starts with a basic idea. Second, this idea is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transformed into a simple drawing that is shown to the customer and refined (often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through several drawings, each improving on the other) until the customer agrees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that the picture depicts what he or she wants. Third, a set of blueprints is designed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that presents much more detailed information about the house (e.g., the type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water faucets, where the telephone jacks will be placed). Finally, the house is built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following the blueprints—and often with some changes and decisions made by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customer as the house is erected.</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For example, when you apply for admission to a university, there are several</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phases that all students go through: information gathering, applying, and accepting.</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Each of these phases has steps: information gathering includes steps like searching</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schools, requesting information, and reading brochures. Students then use techniques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(e.g., Internet searching) that can be applied to steps (e.g., requesting information)</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to create deliverables (e.g., evaluations of different aspects of universities).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now, there are two important points to understand about the SDLC. First,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you should get a general sense of the phases and steps that IS projects move through</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and some of the techniques that produce certain deliverables. Second, it is important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to understand that the SDLC is a process of </a:t>
            </a:r>
            <a:r>
              <a:rPr lang="en-US" sz="1800" b="0" i="1" u="none" strike="noStrike" baseline="0" dirty="0">
                <a:latin typeface="Times New Roman" panose="02020603050405020304" pitchFamily="18" charset="0"/>
              </a:rPr>
              <a:t>gradual refinement. </a:t>
            </a:r>
            <a:r>
              <a:rPr lang="en-US" sz="1800" b="0" i="0" u="none" strike="noStrike" baseline="0" dirty="0">
                <a:latin typeface="Times New Roman" panose="02020603050405020304" pitchFamily="18" charset="0"/>
              </a:rPr>
              <a:t>The deliverables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produced in the analysis phase provide a general idea of the shape of the new system. These deliverables are used as input to the design phase, which then refines them to produce a set of deliverables that describes in much more detailed terms exactly how the system will be built. These deliverables in turn are used in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implementation phase to produce the actual system. Each phase refines and elaborates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on the work done previously.</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Most ideas for new systems come from outside the IS area (from the marketing department,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accounting department, etc.) in the form of a system request.</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Once the project is approved, it enters </a:t>
            </a:r>
            <a:r>
              <a:rPr lang="en-US" sz="1800" b="0" i="1" u="none" strike="noStrike" baseline="0" dirty="0">
                <a:latin typeface="Times New Roman" panose="02020603050405020304" pitchFamily="18" charset="0"/>
              </a:rPr>
              <a:t>project management. </a:t>
            </a:r>
            <a:r>
              <a:rPr lang="en-US" sz="1800" b="0" i="0" u="none" strike="noStrike" baseline="0" dirty="0">
                <a:latin typeface="Times New Roman" panose="02020603050405020304" pitchFamily="18" charset="0"/>
              </a:rPr>
              <a:t>During project management,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a:t>
            </a:r>
            <a:r>
              <a:rPr lang="en-US" sz="1800" b="0" i="1" u="none" strike="noStrike" baseline="0" dirty="0">
                <a:latin typeface="Times New Roman" panose="02020603050405020304" pitchFamily="18" charset="0"/>
              </a:rPr>
              <a:t>project manager </a:t>
            </a:r>
            <a:r>
              <a:rPr lang="en-US" sz="1800" b="0" i="0" u="none" strike="noStrike" baseline="0" dirty="0">
                <a:latin typeface="Times New Roman" panose="02020603050405020304" pitchFamily="18" charset="0"/>
              </a:rPr>
              <a:t>creates a </a:t>
            </a:r>
            <a:r>
              <a:rPr lang="en-US" sz="1800" b="0" i="1" u="none" strike="noStrike" baseline="0" dirty="0">
                <a:latin typeface="Times New Roman" panose="02020603050405020304" pitchFamily="18" charset="0"/>
              </a:rPr>
              <a:t>workplan, </a:t>
            </a:r>
            <a:r>
              <a:rPr lang="en-US" sz="1800" b="0" i="0" u="none" strike="noStrike" baseline="0" dirty="0">
                <a:latin typeface="Times New Roman" panose="02020603050405020304" pitchFamily="18" charset="0"/>
              </a:rPr>
              <a:t>staffs the projects, and puts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techniques in place to help the project team control and direct the project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through the entire SDLC. The deliverable for project management is a </a:t>
            </a:r>
            <a:r>
              <a:rPr lang="en-US" sz="1800" b="0" i="1" u="none" strike="noStrike" baseline="0" dirty="0">
                <a:latin typeface="Times New Roman" panose="02020603050405020304" pitchFamily="18" charset="0"/>
              </a:rPr>
              <a:t>project</a:t>
            </a:r>
            <a:endParaRPr lang="en-US" sz="1800" b="0" i="1"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plan </a:t>
            </a:r>
            <a:r>
              <a:rPr lang="en-US" sz="1800" b="0" i="0" u="none" strike="noStrike" baseline="0" dirty="0">
                <a:latin typeface="Times New Roman" panose="02020603050405020304" pitchFamily="18" charset="0"/>
              </a:rPr>
              <a:t>that describes how the project team will go about developing the system.</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next step is </a:t>
            </a:r>
            <a:r>
              <a:rPr lang="en-US" sz="1800" b="0" i="1" u="none" strike="noStrike" baseline="0" dirty="0">
                <a:latin typeface="Times New Roman" panose="02020603050405020304" pitchFamily="18" charset="0"/>
              </a:rPr>
              <a:t>requirements gathering </a:t>
            </a:r>
            <a:r>
              <a:rPr lang="en-US" sz="1800" b="0" i="0" u="none" strike="noStrike" baseline="0" dirty="0">
                <a:latin typeface="Times New Roman" panose="02020603050405020304" pitchFamily="18" charset="0"/>
              </a:rPr>
              <a:t>(e.g., through interviews or questionnaires).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analysis of this information—in conjunction with input from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project sponsor and many other people—leads to the development of a concept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a new system.</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system concept is then used as a basis to develop a set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business </a:t>
            </a:r>
            <a:r>
              <a:rPr lang="en-US" sz="1800" b="0" i="1" u="none" strike="noStrike" baseline="0" dirty="0">
                <a:latin typeface="Times New Roman" panose="02020603050405020304" pitchFamily="18" charset="0"/>
              </a:rPr>
              <a:t>analysis models </a:t>
            </a:r>
            <a:r>
              <a:rPr lang="en-US" sz="1800" b="0" i="0" u="none" strike="noStrike" baseline="0" dirty="0">
                <a:latin typeface="Times New Roman" panose="02020603050405020304" pitchFamily="18" charset="0"/>
              </a:rPr>
              <a:t>that describes how the business will operate if the new</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system were developed. The set of models typically includes models that represent</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data and processes necessary to support the underlying business process.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The analyses, system concept, and models are combined into a document called</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a:t>
            </a:r>
            <a:r>
              <a:rPr lang="en-US" sz="1800" b="0" i="1" u="none" strike="noStrike" baseline="0" dirty="0">
                <a:latin typeface="Times New Roman" panose="02020603050405020304" pitchFamily="18" charset="0"/>
              </a:rPr>
              <a:t>system proposal,</a:t>
            </a:r>
            <a:endParaRPr lang="en-US" sz="1800" b="0" i="1"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system proposal is the initial deliverable that describes what business</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requirements the new system should meet. Because it is really the first step in the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design of the new system, some experts argue that it is inappropriate to use the term</a:t>
            </a:r>
            <a:endParaRPr lang="en-US" sz="1800" b="0" i="0"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analysis </a:t>
            </a:r>
            <a:r>
              <a:rPr lang="en-US" sz="1800" b="0" i="0" u="none" strike="noStrike" baseline="0" dirty="0">
                <a:latin typeface="Times New Roman" panose="02020603050405020304" pitchFamily="18" charset="0"/>
              </a:rPr>
              <a:t>as the name for this phase; some argue a better name would be </a:t>
            </a:r>
            <a:r>
              <a:rPr lang="en-US" sz="1800" b="0" i="1" u="none" strike="noStrike" baseline="0" dirty="0">
                <a:latin typeface="Times New Roman" panose="02020603050405020304" pitchFamily="18" charset="0"/>
              </a:rPr>
              <a:t>analysis</a:t>
            </a:r>
            <a:endParaRPr lang="en-US" sz="1800" b="0" i="1" u="none" strike="noStrike" baseline="0" dirty="0">
              <a:latin typeface="Times New Roman" panose="02020603050405020304" pitchFamily="18" charset="0"/>
            </a:endParaRPr>
          </a:p>
          <a:p>
            <a:pPr algn="l"/>
            <a:r>
              <a:rPr lang="en-US" sz="1800" b="0" i="1" u="none" strike="noStrike" baseline="0" dirty="0">
                <a:latin typeface="Times New Roman" panose="02020603050405020304" pitchFamily="18" charset="0"/>
              </a:rPr>
              <a:t>and initial design.</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Although</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most of the strategic decisions about the system were made in the development of</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the system concept during the analysis phase, the steps in the design phase determine</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exactly how the system will operate. The design phase has four steps:</a:t>
            </a:r>
            <a:endParaRPr lang="en-US" dirty="0"/>
          </a:p>
        </p:txBody>
      </p:sp>
      <p:sp>
        <p:nvSpPr>
          <p:cNvPr id="4" name="Slide Number Placeholder 3"/>
          <p:cNvSpPr>
            <a:spLocks noGrp="1"/>
          </p:cNvSpPr>
          <p:nvPr>
            <p:ph type="sldNum" sz="quarter" idx="5"/>
          </p:nvPr>
        </p:nvSpPr>
        <p:spPr/>
        <p:txBody>
          <a:bodyPr/>
          <a:lstStyle/>
          <a:p>
            <a:fld id="{D2EB079C-6A99-47CB-936F-C37215C779E2}"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7.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emf"/></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5.emf"/></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emf"/></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9.emf"/></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emf"/></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emf"/></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emf"/></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emf"/></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emf"/></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27.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emf"/></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emf"/></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emf"/></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emf"/></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4.emf"/></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5.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Systems Development Life Cycle</a:t>
            </a:r>
            <a:endParaRPr lang="en-US" dirty="0"/>
          </a:p>
        </p:txBody>
      </p:sp>
      <p:sp>
        <p:nvSpPr>
          <p:cNvPr id="3" name="Content Placeholder 2"/>
          <p:cNvSpPr>
            <a:spLocks noGrp="1"/>
          </p:cNvSpPr>
          <p:nvPr>
            <p:ph idx="1"/>
          </p:nvPr>
        </p:nvSpPr>
        <p:spPr/>
        <p:txBody>
          <a:bodyPr/>
          <a:lstStyle/>
          <a:p>
            <a:pPr marL="0" indent="0" algn="l">
              <a:buNone/>
            </a:pPr>
            <a:r>
              <a:rPr lang="en-US" sz="1800" b="1" i="0" u="none" strike="noStrike" baseline="0" dirty="0">
                <a:latin typeface="Times New Roman" panose="02020603050405020304" pitchFamily="18" charset="0"/>
              </a:rPr>
              <a:t> Objectives</a:t>
            </a:r>
            <a:endParaRPr lang="en-US" sz="1800" b="1" i="0" u="none" strike="noStrike" baseline="0" dirty="0">
              <a:latin typeface="Times New Roman" panose="02020603050405020304" pitchFamily="18" charset="0"/>
            </a:endParaRPr>
          </a:p>
          <a:p>
            <a:pPr algn="l"/>
            <a:r>
              <a:rPr lang="en-US" sz="1800" b="0" i="0" u="none" strike="noStrike" baseline="0" dirty="0">
                <a:latin typeface="SymbolMT"/>
              </a:rPr>
              <a:t> </a:t>
            </a:r>
            <a:r>
              <a:rPr lang="en-US" sz="1800" b="0" i="0" u="none" strike="noStrike" baseline="0" dirty="0">
                <a:latin typeface="Times New Roman" panose="02020603050405020304" pitchFamily="18" charset="0"/>
              </a:rPr>
              <a:t>How to build the computer based information system</a:t>
            </a:r>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What are the different steps in system development life cycle</a:t>
            </a:r>
            <a:endParaRPr lang="en-US" sz="1800" b="0" i="0" u="none" strike="noStrike" baseline="0" dirty="0">
              <a:latin typeface="Times New Roman" panose="02020603050405020304" pitchFamily="18" charset="0"/>
            </a:endParaRPr>
          </a:p>
          <a:p>
            <a:pPr algn="l"/>
            <a:r>
              <a:rPr lang="en-US" sz="1800" b="0" i="0" u="none" strike="noStrike" baseline="0" dirty="0">
                <a:latin typeface="SymbolMT"/>
              </a:rPr>
              <a:t> </a:t>
            </a:r>
            <a:r>
              <a:rPr lang="en-US" sz="1800" b="0" i="0" u="none" strike="noStrike" baseline="0" dirty="0">
                <a:latin typeface="Times New Roman" panose="02020603050405020304" pitchFamily="18" charset="0"/>
              </a:rPr>
              <a:t>What prompts users to change their request</a:t>
            </a:r>
            <a:endParaRPr lang="en-US" sz="1800" b="0" i="0" u="none" strike="noStrike" baseline="0" dirty="0">
              <a:latin typeface="Times New Roman" panose="02020603050405020304" pitchFamily="18" charset="0"/>
            </a:endParaRPr>
          </a:p>
          <a:p>
            <a:pPr algn="l"/>
            <a:r>
              <a:rPr lang="en-US" sz="1800" b="0" i="0" u="none" strike="noStrike" baseline="0" dirty="0">
                <a:latin typeface="SymbolMT"/>
              </a:rPr>
              <a:t> </a:t>
            </a:r>
            <a:r>
              <a:rPr lang="en-US" sz="1800" b="0" i="0" u="none" strike="noStrike" baseline="0" dirty="0">
                <a:latin typeface="Times New Roman" panose="02020603050405020304" pitchFamily="18" charset="0"/>
              </a:rPr>
              <a:t>What are the various components of feasibility study</a:t>
            </a:r>
            <a:endParaRPr lang="en-US" sz="1800" b="0" i="0" u="none" strike="noStrike" baseline="0" dirty="0">
              <a:latin typeface="Times New Roman" panose="02020603050405020304" pitchFamily="18" charset="0"/>
            </a:endParaRPr>
          </a:p>
          <a:p>
            <a:pPr algn="l"/>
            <a:r>
              <a:rPr lang="en-US" sz="1800" b="0" i="0" u="none" strike="noStrike" baseline="0" dirty="0">
                <a:latin typeface="SymbolMT"/>
              </a:rPr>
              <a:t>•</a:t>
            </a:r>
            <a:r>
              <a:rPr lang="en-US" sz="1800" b="0" i="0" u="none" strike="noStrike" baseline="0" dirty="0">
                <a:latin typeface="Times New Roman" panose="02020603050405020304" pitchFamily="18" charset="0"/>
              </a:rPr>
              <a:t>What are the factors to consider in a candidate system</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Feasibility Studies</a:t>
            </a:r>
            <a:endParaRPr lang="en-US" dirty="0"/>
          </a:p>
        </p:txBody>
      </p:sp>
      <p:sp>
        <p:nvSpPr>
          <p:cNvPr id="3" name="Content Placeholder 2"/>
          <p:cNvSpPr>
            <a:spLocks noGrp="1"/>
          </p:cNvSpPr>
          <p:nvPr>
            <p:ph idx="1"/>
          </p:nvPr>
        </p:nvSpPr>
        <p:spPr>
          <a:xfrm>
            <a:off x="507651" y="1366065"/>
            <a:ext cx="8596668" cy="4544541"/>
          </a:xfrm>
        </p:spPr>
        <p:txBody>
          <a:bodyPr>
            <a:normAutofit/>
          </a:bodyPr>
          <a:lstStyle/>
          <a:p>
            <a:pPr marL="0" indent="0" algn="l">
              <a:buNone/>
            </a:pPr>
            <a:r>
              <a:rPr lang="en-US" sz="2400" b="0" i="0" u="none" strike="noStrike" baseline="0" dirty="0">
                <a:latin typeface="Times New Roman" panose="02020603050405020304" pitchFamily="18" charset="0"/>
              </a:rPr>
              <a:t>The </a:t>
            </a:r>
            <a:r>
              <a:rPr lang="en-US" sz="2400" b="0" i="1" u="none" strike="noStrike" baseline="0" dirty="0">
                <a:latin typeface="Times New Roman" panose="02020603050405020304" pitchFamily="18" charset="0"/>
              </a:rPr>
              <a:t>feasibility analysis </a:t>
            </a:r>
            <a:r>
              <a:rPr lang="en-US" sz="2400" b="0" i="0" u="none" strike="noStrike" baseline="0" dirty="0">
                <a:latin typeface="Times New Roman" panose="02020603050405020304" pitchFamily="18" charset="0"/>
              </a:rPr>
              <a:t>examines key aspects of the proposed project:</a:t>
            </a:r>
            <a:endParaRPr lang="en-US" sz="2400" b="0" i="0" u="none" strike="noStrike" baseline="0" dirty="0">
              <a:latin typeface="Times New Roman" panose="02020603050405020304" pitchFamily="18" charset="0"/>
            </a:endParaRPr>
          </a:p>
          <a:p>
            <a:pPr algn="l"/>
            <a:r>
              <a:rPr lang="en-US" sz="2400" b="0" i="0" u="none" strike="noStrike" baseline="0" dirty="0">
                <a:latin typeface="Times New Roman" panose="02020603050405020304" pitchFamily="18" charset="0"/>
              </a:rPr>
              <a:t>The technical feasibility (Can we build it?)</a:t>
            </a:r>
            <a:endParaRPr lang="en-US" sz="2400" b="0" i="0" u="none" strike="noStrike" baseline="0" dirty="0">
              <a:latin typeface="Times New Roman" panose="02020603050405020304" pitchFamily="18" charset="0"/>
            </a:endParaRPr>
          </a:p>
          <a:p>
            <a:pPr algn="l"/>
            <a:r>
              <a:rPr lang="en-US" sz="2400" b="0" i="0" u="none" strike="noStrike" baseline="0" dirty="0">
                <a:latin typeface="AdobePiStd"/>
              </a:rPr>
              <a:t> </a:t>
            </a:r>
            <a:r>
              <a:rPr lang="en-US" sz="2400" b="0" i="0" u="none" strike="noStrike" baseline="0" dirty="0">
                <a:latin typeface="Times New Roman" panose="02020603050405020304" pitchFamily="18" charset="0"/>
              </a:rPr>
              <a:t>The economic feasibility (Will it provide business value?)</a:t>
            </a:r>
            <a:endParaRPr lang="en-US" sz="2400" b="0" i="0" u="none" strike="noStrike" baseline="0" dirty="0">
              <a:latin typeface="Times New Roman" panose="02020603050405020304" pitchFamily="18" charset="0"/>
            </a:endParaRPr>
          </a:p>
          <a:p>
            <a:pPr algn="l"/>
            <a:r>
              <a:rPr lang="en-US" sz="2400" b="0" i="0" u="none" strike="noStrike" baseline="0" dirty="0">
                <a:latin typeface="AdobePiStd"/>
              </a:rPr>
              <a:t> </a:t>
            </a:r>
            <a:r>
              <a:rPr lang="en-US" sz="2400" b="0" i="0" u="none" strike="noStrike" baseline="0" dirty="0">
                <a:latin typeface="Times New Roman" panose="02020603050405020304" pitchFamily="18" charset="0"/>
              </a:rPr>
              <a:t>The organizational feasibility (If we build it, will it be used?)</a:t>
            </a:r>
            <a:endParaRPr lang="en-US" sz="2400" b="0" i="0" u="none" strike="noStrike" baseline="0" dirty="0">
              <a:latin typeface="Times New Roman" panose="02020603050405020304" pitchFamily="18" charset="0"/>
            </a:endParaRPr>
          </a:p>
          <a:p>
            <a:pPr algn="l"/>
            <a:r>
              <a:rPr lang="en-US" sz="2400" b="0" i="0" u="none" strike="noStrike" baseline="0" dirty="0">
                <a:latin typeface="Times New Roman" panose="02020603050405020304" pitchFamily="18" charset="0"/>
              </a:rPr>
              <a:t>The system request and feasibility analysis are presented to an information systems </a:t>
            </a:r>
            <a:r>
              <a:rPr lang="en-US" sz="2400" b="0" i="1" u="none" strike="noStrike" baseline="0" dirty="0">
                <a:latin typeface="Times New Roman" panose="02020603050405020304" pitchFamily="18" charset="0"/>
              </a:rPr>
              <a:t>approval committee </a:t>
            </a:r>
            <a:r>
              <a:rPr lang="en-US" sz="2400" b="0" i="0" u="none" strike="noStrike" baseline="0" dirty="0">
                <a:latin typeface="Times New Roman" panose="02020603050405020304" pitchFamily="18" charset="0"/>
              </a:rPr>
              <a:t>(sometimes called a </a:t>
            </a:r>
            <a:r>
              <a:rPr lang="en-US" sz="2400" b="0" i="1" u="none" strike="noStrike" baseline="0" dirty="0">
                <a:latin typeface="Times New Roman" panose="02020603050405020304" pitchFamily="18" charset="0"/>
              </a:rPr>
              <a:t>steering committee</a:t>
            </a:r>
            <a:r>
              <a:rPr lang="en-US" sz="2400" b="0" i="0" u="none" strike="noStrike" baseline="0" dirty="0">
                <a:latin typeface="Times New Roman" panose="02020603050405020304" pitchFamily="18" charset="0"/>
              </a:rPr>
              <a:t>), which decides whether the project should be undertaken.</a:t>
            </a:r>
            <a:endParaRPr lang="en-US" sz="2400" b="0" i="0" u="none" strike="noStrike" baseline="0" dirty="0">
              <a:latin typeface="Times New Roman" panose="02020603050405020304" pitchFamily="18" charset="0"/>
            </a:endParaRPr>
          </a:p>
          <a:p>
            <a:pPr algn="l"/>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597031"/>
          </a:xfrm>
        </p:spPr>
        <p:txBody>
          <a:bodyPr>
            <a:normAutofit fontScale="90000"/>
          </a:bodyPr>
          <a:lstStyle/>
          <a:p>
            <a:r>
              <a:rPr lang="en-US" dirty="0"/>
              <a:t>Phase 2: Analysis</a:t>
            </a:r>
            <a:endParaRPr lang="en-US" dirty="0"/>
          </a:p>
        </p:txBody>
      </p:sp>
      <p:pic>
        <p:nvPicPr>
          <p:cNvPr id="5" name="Content Placeholder 4"/>
          <p:cNvPicPr>
            <a:picLocks noGrp="1" noChangeAspect="1"/>
          </p:cNvPicPr>
          <p:nvPr>
            <p:ph idx="1"/>
          </p:nvPr>
        </p:nvPicPr>
        <p:blipFill>
          <a:blip r:embed="rId1"/>
          <a:stretch>
            <a:fillRect/>
          </a:stretch>
        </p:blipFill>
        <p:spPr>
          <a:xfrm>
            <a:off x="791852" y="1357460"/>
            <a:ext cx="9049731" cy="4779389"/>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895546" y="471340"/>
            <a:ext cx="9530499" cy="5882326"/>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678730" y="678730"/>
            <a:ext cx="8964891" cy="5656082"/>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559324"/>
          </a:xfrm>
        </p:spPr>
        <p:txBody>
          <a:bodyPr>
            <a:normAutofit fontScale="90000"/>
          </a:bodyPr>
          <a:lstStyle/>
          <a:p>
            <a:r>
              <a:rPr lang="en-US" dirty="0"/>
              <a:t>Phase 3: Design</a:t>
            </a:r>
            <a:endParaRPr lang="en-US" dirty="0"/>
          </a:p>
        </p:txBody>
      </p:sp>
      <p:pic>
        <p:nvPicPr>
          <p:cNvPr id="5" name="Content Placeholder 4"/>
          <p:cNvPicPr>
            <a:picLocks noGrp="1" noChangeAspect="1"/>
          </p:cNvPicPr>
          <p:nvPr>
            <p:ph idx="1"/>
          </p:nvPr>
        </p:nvPicPr>
        <p:blipFill>
          <a:blip r:embed="rId1"/>
          <a:stretch>
            <a:fillRect/>
          </a:stretch>
        </p:blipFill>
        <p:spPr>
          <a:xfrm>
            <a:off x="556181" y="1168924"/>
            <a:ext cx="9172281" cy="5079476"/>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424206" y="518474"/>
            <a:ext cx="9841584" cy="6070862"/>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a:t>
            </a:r>
            <a:endParaRPr lang="en-US" dirty="0"/>
          </a:p>
        </p:txBody>
      </p:sp>
      <p:sp>
        <p:nvSpPr>
          <p:cNvPr id="3" name="Content Placeholder 2"/>
          <p:cNvSpPr>
            <a:spLocks noGrp="1"/>
          </p:cNvSpPr>
          <p:nvPr>
            <p:ph idx="1"/>
          </p:nvPr>
        </p:nvSpPr>
        <p:spPr/>
        <p:txBody>
          <a:bodyPr>
            <a:normAutofit/>
          </a:bodyPr>
          <a:lstStyle/>
          <a:p>
            <a:pPr algn="l"/>
            <a:r>
              <a:rPr lang="en-US" sz="2800" b="0" i="0" u="none" strike="noStrike" baseline="0" dirty="0">
                <a:latin typeface="Times New Roman" panose="02020603050405020304" pitchFamily="18" charset="0"/>
              </a:rPr>
              <a:t>This collection of deliverables (architecture design, interface design, database and file specifications, and program design) is </a:t>
            </a:r>
            <a:r>
              <a:rPr lang="en-US" sz="2800" b="0" i="0" u="none" strike="noStrike" baseline="0" dirty="0">
                <a:solidFill>
                  <a:srgbClr val="0070C0"/>
                </a:solidFill>
                <a:latin typeface="Times New Roman" panose="02020603050405020304" pitchFamily="18" charset="0"/>
              </a:rPr>
              <a:t>the </a:t>
            </a:r>
            <a:r>
              <a:rPr lang="en-US" sz="2800" b="0" i="1" u="none" strike="noStrike" baseline="0" dirty="0">
                <a:solidFill>
                  <a:srgbClr val="0070C0"/>
                </a:solidFill>
                <a:latin typeface="Times New Roman" panose="02020603050405020304" pitchFamily="18" charset="0"/>
              </a:rPr>
              <a:t>system specification </a:t>
            </a:r>
            <a:r>
              <a:rPr lang="en-US" sz="2800" b="0" i="0" u="none" strike="noStrike" baseline="0" dirty="0">
                <a:latin typeface="Times New Roman" panose="02020603050405020304" pitchFamily="18" charset="0"/>
              </a:rPr>
              <a:t>that is handed to the programming team for implementation</a:t>
            </a:r>
            <a:endParaRPr lang="en-US" sz="2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40080"/>
          </a:xfrm>
        </p:spPr>
        <p:txBody>
          <a:bodyPr/>
          <a:lstStyle/>
          <a:p>
            <a:r>
              <a:rPr lang="en-US" dirty="0"/>
              <a:t>Phase 4: Implementation</a:t>
            </a:r>
            <a:endParaRPr lang="en-US" dirty="0"/>
          </a:p>
        </p:txBody>
      </p:sp>
      <p:pic>
        <p:nvPicPr>
          <p:cNvPr id="5" name="Content Placeholder 4"/>
          <p:cNvPicPr>
            <a:picLocks noGrp="1" noChangeAspect="1"/>
          </p:cNvPicPr>
          <p:nvPr>
            <p:ph idx="1"/>
          </p:nvPr>
        </p:nvPicPr>
        <p:blipFill>
          <a:blip r:embed="rId1"/>
          <a:stretch>
            <a:fillRect/>
          </a:stretch>
        </p:blipFill>
        <p:spPr>
          <a:xfrm>
            <a:off x="386080" y="1605280"/>
            <a:ext cx="9184639" cy="464312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Implementation Steps</a:t>
            </a:r>
            <a:endParaRPr lang="en-US" dirty="0"/>
          </a:p>
        </p:txBody>
      </p:sp>
      <p:pic>
        <p:nvPicPr>
          <p:cNvPr id="5" name="Content Placeholder 4"/>
          <p:cNvPicPr>
            <a:picLocks noGrp="1" noChangeAspect="1"/>
          </p:cNvPicPr>
          <p:nvPr>
            <p:ph idx="1"/>
          </p:nvPr>
        </p:nvPicPr>
        <p:blipFill>
          <a:blip r:embed="rId1"/>
          <a:stretch>
            <a:fillRect/>
          </a:stretch>
        </p:blipFill>
        <p:spPr>
          <a:xfrm>
            <a:off x="853440" y="1442720"/>
            <a:ext cx="9174480" cy="4805680"/>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751840" y="477520"/>
            <a:ext cx="10322560" cy="5953760"/>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Development Life Cycle</a:t>
            </a:r>
            <a:endParaRPr lang="en-US" dirty="0"/>
          </a:p>
        </p:txBody>
      </p:sp>
      <p:sp>
        <p:nvSpPr>
          <p:cNvPr id="3" name="Content Placeholder 2"/>
          <p:cNvSpPr>
            <a:spLocks noGrp="1"/>
          </p:cNvSpPr>
          <p:nvPr>
            <p:ph idx="1"/>
          </p:nvPr>
        </p:nvSpPr>
        <p:spPr/>
        <p:txBody>
          <a:bodyPr>
            <a:noAutofit/>
          </a:bodyPr>
          <a:lstStyle/>
          <a:p>
            <a:pPr marL="0" indent="0" algn="l">
              <a:buNone/>
            </a:pPr>
            <a:r>
              <a:rPr lang="en-US" sz="2000" b="0" i="0" dirty="0">
                <a:solidFill>
                  <a:srgbClr val="000000"/>
                </a:solidFill>
                <a:effectLst/>
                <a:latin typeface="Arial" panose="020B0604020202020204" pitchFamily="34" charset="0"/>
              </a:rPr>
              <a:t>System Development Life Cycle (SDLC) </a:t>
            </a:r>
            <a:r>
              <a:rPr lang="en-US" sz="2000" b="0" i="0" u="none" strike="noStrike" baseline="0" dirty="0">
                <a:latin typeface="Times New Roman" panose="02020603050405020304" pitchFamily="18" charset="0"/>
              </a:rPr>
              <a:t>The system development life cycle is classically thought of as the set of activities that analysts, designers and users carry out to develop and implement an information system.</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(SDLC) is the process of understanding how an information system (IS) can support business needs, designing the system, building it, and delivering it to users.</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The key person in the SDLC is the systems analyst who analyzes the business situation, identifies opportunities for improvements, and designs an information system to implement them</a:t>
            </a:r>
            <a:endParaRPr lang="en-US" sz="2000" b="0" i="0" u="none" strike="noStrike" baseline="0" dirty="0">
              <a:latin typeface="Times New Roman" panose="02020603050405020304" pitchFamily="18" charset="0"/>
            </a:endParaRPr>
          </a:p>
          <a:p>
            <a:pPr marL="0" indent="0" algn="l">
              <a:buNone/>
            </a:pPr>
            <a:endParaRPr lang="en-US" sz="2000" b="0" i="0" u="none" strike="noStrike" baseline="0" dirty="0">
              <a:latin typeface="Times New Roman" panose="02020603050405020304" pitchFamily="18" charset="0"/>
            </a:endParaRPr>
          </a:p>
          <a:p>
            <a:pPr marL="0" indent="0" algn="l">
              <a:buNone/>
            </a:pPr>
            <a:endParaRPr lang="en-US" sz="2000" dirty="0">
              <a:latin typeface="Times New Roman" panose="02020603050405020304" pitchFamily="18" charset="0"/>
            </a:endParaRPr>
          </a:p>
          <a:p>
            <a:pPr marL="0" indent="0" algn="l">
              <a:buNone/>
            </a:pPr>
            <a:endParaRPr lang="en-US" sz="2000" dirty="0">
              <a:latin typeface="helvetica"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457200" y="609600"/>
            <a:ext cx="9733280" cy="5730239"/>
          </a:xfr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568960" y="843280"/>
            <a:ext cx="9743440" cy="5384799"/>
          </a:xfr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731520" y="890588"/>
            <a:ext cx="9011920" cy="5408612"/>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640080" y="355601"/>
            <a:ext cx="9956800" cy="5730240"/>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43280"/>
          </a:xfrm>
        </p:spPr>
        <p:txBody>
          <a:bodyPr/>
          <a:lstStyle/>
          <a:p>
            <a:r>
              <a:rPr lang="en-US" dirty="0"/>
              <a:t>Methodology Categories</a:t>
            </a:r>
            <a:endParaRPr lang="en-US" dirty="0"/>
          </a:p>
        </p:txBody>
      </p:sp>
      <p:sp>
        <p:nvSpPr>
          <p:cNvPr id="3" name="Content Placeholder 2"/>
          <p:cNvSpPr>
            <a:spLocks noGrp="1"/>
          </p:cNvSpPr>
          <p:nvPr>
            <p:ph idx="1"/>
          </p:nvPr>
        </p:nvSpPr>
        <p:spPr>
          <a:xfrm>
            <a:off x="677334" y="1452881"/>
            <a:ext cx="8596668" cy="4588482"/>
          </a:xfrm>
        </p:spPr>
        <p:txBody>
          <a:bodyPr>
            <a:normAutofit/>
          </a:bodyPr>
          <a:lstStyle/>
          <a:p>
            <a:pPr marL="0" indent="0" algn="l">
              <a:buNone/>
            </a:pPr>
            <a:r>
              <a:rPr lang="en-US" sz="2000" b="0" i="0" u="none" strike="noStrike" baseline="0" dirty="0">
                <a:latin typeface="Times New Roman" panose="02020603050405020304" pitchFamily="18" charset="0"/>
              </a:rPr>
              <a:t>Another important factor in categorizing methodologies is the sequencing of the SDLC phases and the amount of time and effort devoted to each.</a:t>
            </a:r>
            <a:endParaRPr lang="en-US" sz="2000" b="0" i="0" u="none" strike="noStrike" baseline="0" dirty="0">
              <a:latin typeface="Times New Roman" panose="02020603050405020304" pitchFamily="18" charset="0"/>
            </a:endParaRPr>
          </a:p>
          <a:p>
            <a:pPr marL="0" indent="0" algn="l">
              <a:buNone/>
            </a:pPr>
            <a:r>
              <a:rPr lang="en-US" sz="2000" dirty="0">
                <a:latin typeface="Times New Roman" panose="02020603050405020304" pitchFamily="18" charset="0"/>
              </a:rPr>
              <a:t>The </a:t>
            </a:r>
            <a:r>
              <a:rPr lang="en-US" sz="2000" b="0" i="0" u="none" strike="noStrike" baseline="0" dirty="0">
                <a:latin typeface="Times New Roman" panose="02020603050405020304" pitchFamily="18" charset="0"/>
              </a:rPr>
              <a:t> three major categories of systems development methodologies that have evolved over time: </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Structured Design, </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Rapid Application Development (RAD)</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Agile Development. </a:t>
            </a:r>
            <a:endParaRPr lang="en-US" sz="2000" b="0" i="0" u="none" strike="noStrike" baseline="0" dirty="0">
              <a:latin typeface="Times New Roman" panose="02020603050405020304" pitchFamily="18" charset="0"/>
            </a:endParaRPr>
          </a:p>
          <a:p>
            <a:pPr algn="l"/>
            <a:r>
              <a:rPr lang="en-US" sz="2000" b="0" i="0" u="none" strike="noStrike" baseline="0" dirty="0">
                <a:latin typeface="Times New Roman" panose="02020603050405020304" pitchFamily="18" charset="0"/>
              </a:rPr>
              <a:t>Each category represents a collection of methodologies that attempts to improve on previous practice, and varies in terms of the progression through the SDLC phases and the emphasis  placed on each phase</a:t>
            </a:r>
            <a:r>
              <a:rPr lang="en-US" sz="1800" b="0" i="0" u="none" strike="noStrike" baseline="0" dirty="0">
                <a:latin typeface="Times New Roman" panose="02020603050405020304" pitchFamily="18" charset="0"/>
              </a:rPr>
              <a:t>.</a:t>
            </a:r>
            <a:endParaRPr lang="en-US" sz="1800" b="0" i="0" u="none" strike="noStrike" baseline="0" dirty="0">
              <a:latin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19760"/>
          </a:xfrm>
        </p:spPr>
        <p:txBody>
          <a:bodyPr>
            <a:normAutofit fontScale="90000"/>
          </a:bodyPr>
          <a:lstStyle/>
          <a:p>
            <a:r>
              <a:rPr lang="en-US" dirty="0"/>
              <a:t>Structured Design Methodologies</a:t>
            </a:r>
            <a:endParaRPr lang="en-US" dirty="0"/>
          </a:p>
        </p:txBody>
      </p:sp>
      <p:pic>
        <p:nvPicPr>
          <p:cNvPr id="5" name="Content Placeholder 4"/>
          <p:cNvPicPr>
            <a:picLocks noGrp="1" noChangeAspect="1"/>
          </p:cNvPicPr>
          <p:nvPr>
            <p:ph idx="1"/>
          </p:nvPr>
        </p:nvPicPr>
        <p:blipFill>
          <a:blip r:embed="rId1"/>
          <a:stretch>
            <a:fillRect/>
          </a:stretch>
        </p:blipFill>
        <p:spPr>
          <a:xfrm>
            <a:off x="518160" y="1229360"/>
            <a:ext cx="9469120" cy="5303520"/>
          </a:xfr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284480" y="812800"/>
            <a:ext cx="10038079" cy="4968149"/>
          </a:xfr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172720" y="721360"/>
            <a:ext cx="10728960" cy="5283199"/>
          </a:xfr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152400" y="670560"/>
            <a:ext cx="11257280" cy="5537200"/>
          </a:xfr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0" y="822960"/>
            <a:ext cx="10525760" cy="5212079"/>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Autofit/>
          </a:bodyPr>
          <a:lstStyle/>
          <a:p>
            <a:pPr marL="0" indent="0" algn="l">
              <a:buNone/>
            </a:pPr>
            <a:endParaRPr lang="en-US" sz="2000" dirty="0">
              <a:latin typeface="Times New Roman" panose="02020603050405020304" pitchFamily="18" charset="0"/>
            </a:endParaRPr>
          </a:p>
          <a:p>
            <a:pPr marL="0" indent="0">
              <a:buNone/>
            </a:pPr>
            <a:r>
              <a:rPr lang="en-US" sz="2000" b="0" i="0" u="none" strike="noStrike" baseline="0" dirty="0">
                <a:latin typeface="Times New Roman" panose="02020603050405020304" pitchFamily="18" charset="0"/>
              </a:rPr>
              <a:t>The system analyst gives a system development project meaning &amp; direction. A candidate system is modelled after the analyst has </a:t>
            </a:r>
            <a:r>
              <a:rPr lang="en-US" sz="2000" dirty="0">
                <a:latin typeface="Times New Roman" panose="02020603050405020304" pitchFamily="18" charset="0"/>
              </a:rPr>
              <a:t>gone a </a:t>
            </a:r>
            <a:r>
              <a:rPr lang="en-US" sz="2000" b="0" i="0" u="none" strike="noStrike" baseline="0" dirty="0">
                <a:latin typeface="Times New Roman" panose="02020603050405020304" pitchFamily="18" charset="0"/>
              </a:rPr>
              <a:t>thorough understanding of user requirements &amp; problems.</a:t>
            </a:r>
            <a:endParaRPr lang="en-US" sz="2000" dirty="0">
              <a:latin typeface="Times New Roman" panose="02020603050405020304" pitchFamily="18" charset="0"/>
            </a:endParaRPr>
          </a:p>
          <a:p>
            <a:pPr marL="0" indent="0" algn="l">
              <a:buNone/>
            </a:pPr>
            <a:r>
              <a:rPr lang="en-US" sz="2000" dirty="0">
                <a:latin typeface="Times New Roman" panose="02020603050405020304" pitchFamily="18" charset="0"/>
              </a:rPr>
              <a:t>NB: Usually  </a:t>
            </a:r>
            <a:r>
              <a:rPr lang="en-US" sz="2000" b="0" i="0" u="none" strike="noStrike" baseline="0" dirty="0">
                <a:latin typeface="Times New Roman" panose="02020603050405020304" pitchFamily="18" charset="0"/>
              </a:rPr>
              <a:t>systems often cut across the boundaries of users in the organization. For example, a billing system may involve users in the sales order department, the credit department, the warehouse and the accounting department. To make sure that all users’ needs are met, a project team with  all the units of the organization.is formed that represents each unit works  with the SAD team to carryout a system development project.</a:t>
            </a:r>
            <a:endParaRPr lang="en-US" sz="2000" dirty="0"/>
          </a:p>
          <a:p>
            <a:endParaRPr lang="en-US" sz="2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924560" y="822004"/>
            <a:ext cx="9712960" cy="5096380"/>
          </a:xfr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Category 2: Rapid Application Development</a:t>
            </a:r>
            <a:endParaRPr lang="en-US" dirty="0"/>
          </a:p>
        </p:txBody>
      </p:sp>
      <p:pic>
        <p:nvPicPr>
          <p:cNvPr id="5" name="Content Placeholder 4"/>
          <p:cNvPicPr>
            <a:picLocks noGrp="1" noChangeAspect="1"/>
          </p:cNvPicPr>
          <p:nvPr>
            <p:ph idx="1"/>
          </p:nvPr>
        </p:nvPicPr>
        <p:blipFill>
          <a:blip r:embed="rId1"/>
          <a:stretch>
            <a:fillRect/>
          </a:stretch>
        </p:blipFill>
        <p:spPr>
          <a:xfrm>
            <a:off x="487680" y="1930400"/>
            <a:ext cx="9784080" cy="4744720"/>
          </a:xfr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291254" y="934721"/>
            <a:ext cx="9960185" cy="5151120"/>
          </a:xfr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660400" y="802640"/>
            <a:ext cx="9641840" cy="5239385"/>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822960" y="508001"/>
            <a:ext cx="10485119" cy="5547360"/>
          </a:xfr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Prototyping</a:t>
            </a:r>
            <a:endParaRPr lang="en-US" dirty="0"/>
          </a:p>
        </p:txBody>
      </p:sp>
      <p:sp>
        <p:nvSpPr>
          <p:cNvPr id="3" name="Content Placeholder 2"/>
          <p:cNvSpPr>
            <a:spLocks noGrp="1"/>
          </p:cNvSpPr>
          <p:nvPr>
            <p:ph idx="1"/>
          </p:nvPr>
        </p:nvSpPr>
        <p:spPr/>
        <p:txBody>
          <a:bodyPr>
            <a:normAutofit/>
          </a:bodyPr>
          <a:lstStyle/>
          <a:p>
            <a:pPr algn="l"/>
            <a:r>
              <a:rPr lang="en-US" sz="2800" b="0" i="0" u="none" strike="noStrike" baseline="0" dirty="0">
                <a:latin typeface="Times New Roman" panose="02020603050405020304" pitchFamily="18" charset="0"/>
              </a:rPr>
              <a:t>The key advantage of a prototyping-based methodology is that it </a:t>
            </a:r>
            <a:r>
              <a:rPr lang="en-US" sz="2800" b="0" i="1" u="none" strike="noStrike" baseline="0" dirty="0">
                <a:latin typeface="Times New Roman" panose="02020603050405020304" pitchFamily="18" charset="0"/>
              </a:rPr>
              <a:t>very </a:t>
            </a:r>
            <a:r>
              <a:rPr lang="en-US" sz="2800" b="0" i="0" u="none" strike="noStrike" baseline="0" dirty="0">
                <a:latin typeface="Times New Roman" panose="02020603050405020304" pitchFamily="18" charset="0"/>
              </a:rPr>
              <a:t>quickly provides a system for the users to interact with, even if it is not initially ready for widespread organizational use. Prototyping reassures the users that the project team is working on the system (there are no longer time intervals in which the users perceive little progress), and the approach helps to more quickly refine real requirements</a:t>
            </a:r>
            <a:endParaRPr lang="en-US" sz="28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609600" y="497840"/>
            <a:ext cx="9357360" cy="5212079"/>
          </a:xfr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406400" y="1676400"/>
            <a:ext cx="9469120" cy="5069840"/>
          </a:xfr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894080" y="640080"/>
            <a:ext cx="9723120" cy="5720080"/>
          </a:xfr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1"/>
          <a:stretch>
            <a:fillRect/>
          </a:stretch>
        </p:blipFill>
        <p:spPr>
          <a:xfrm>
            <a:off x="677862" y="2164858"/>
            <a:ext cx="10071417" cy="4337542"/>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Systems Development Life Cycle</a:t>
            </a:r>
            <a:br>
              <a:rPr lang="en-US" dirty="0"/>
            </a:br>
            <a:r>
              <a:rPr lang="en-US" dirty="0"/>
              <a:t> (SDLC)</a:t>
            </a:r>
            <a:endParaRPr lang="en-US" dirty="0"/>
          </a:p>
        </p:txBody>
      </p:sp>
      <p:pic>
        <p:nvPicPr>
          <p:cNvPr id="5" name="Content Placeholder 4"/>
          <p:cNvPicPr>
            <a:picLocks noGrp="1" noChangeAspect="1"/>
          </p:cNvPicPr>
          <p:nvPr>
            <p:ph idx="1"/>
          </p:nvPr>
        </p:nvPicPr>
        <p:blipFill>
          <a:blip r:embed="rId1"/>
          <a:stretch>
            <a:fillRect/>
          </a:stretch>
        </p:blipFill>
        <p:spPr>
          <a:xfrm>
            <a:off x="677335" y="2301689"/>
            <a:ext cx="9192530" cy="4344208"/>
          </a:xfr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Category 3: Agile Development</a:t>
            </a:r>
            <a:endParaRPr lang="en-US" dirty="0"/>
          </a:p>
        </p:txBody>
      </p:sp>
      <p:pic>
        <p:nvPicPr>
          <p:cNvPr id="5" name="Content Placeholder 4"/>
          <p:cNvPicPr>
            <a:picLocks noGrp="1" noChangeAspect="1"/>
          </p:cNvPicPr>
          <p:nvPr>
            <p:ph idx="1"/>
          </p:nvPr>
        </p:nvPicPr>
        <p:blipFill>
          <a:blip r:embed="rId1"/>
          <a:stretch>
            <a:fillRect/>
          </a:stretch>
        </p:blipFill>
        <p:spPr>
          <a:xfrm>
            <a:off x="487680" y="1706880"/>
            <a:ext cx="10038079" cy="4643120"/>
          </a:xfr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Extreme Programming: XP</a:t>
            </a:r>
            <a:endParaRPr lang="en-US" dirty="0"/>
          </a:p>
        </p:txBody>
      </p:sp>
      <p:pic>
        <p:nvPicPr>
          <p:cNvPr id="5" name="Content Placeholder 4"/>
          <p:cNvPicPr>
            <a:picLocks noGrp="1" noChangeAspect="1"/>
          </p:cNvPicPr>
          <p:nvPr>
            <p:ph idx="1"/>
          </p:nvPr>
        </p:nvPicPr>
        <p:blipFill>
          <a:blip r:embed="rId1"/>
          <a:stretch>
            <a:fillRect/>
          </a:stretch>
        </p:blipFill>
        <p:spPr>
          <a:xfrm>
            <a:off x="487680" y="1595120"/>
            <a:ext cx="10444479" cy="4744720"/>
          </a:xfr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640080" y="721360"/>
            <a:ext cx="10637520" cy="5648959"/>
          </a:xfr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1"/>
          <a:stretch>
            <a:fillRect/>
          </a:stretch>
        </p:blipFill>
        <p:spPr>
          <a:xfrm>
            <a:off x="568960" y="558800"/>
            <a:ext cx="10149839" cy="5476239"/>
          </a:xfr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Draw certain specifications which are easily understood by users and programmer in precise and detailed form.</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Implement the logical design of system which must be modular.</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Plan the periodicity for evaluation after it has been used for some time, and modify the system as needed.</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4683" y="151036"/>
            <a:ext cx="8596668" cy="3880773"/>
          </a:xfrm>
        </p:spPr>
        <p:txBody>
          <a:bodyPr>
            <a:noAutofit/>
          </a:bodyPr>
          <a:lstStyle/>
          <a:p>
            <a:pPr marL="0" indent="0">
              <a:buNone/>
            </a:pPr>
            <a:r>
              <a:rPr lang="en-US" dirty="0">
                <a:latin typeface="Times New Roman" panose="02020603050405020304" pitchFamily="18" charset="0"/>
                <a:cs typeface="Times New Roman" panose="02020603050405020304" pitchFamily="18" charset="0"/>
              </a:rPr>
              <a:t>Main Roles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Defining and understanding the requirement of user through various Fact finding techniques.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Prioritizing the requirements by obtaining user consensus.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Gathering the facts or information and acquires the opinions of users.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Maintains analysis and evaluation to arrive at appropriate system which is more user friendly.</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Suggests many flexible alternative solutions, pick the best solution, and quantify cost and benefits.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489099"/>
            <a:ext cx="8596668" cy="5552264"/>
          </a:xfrm>
        </p:spPr>
        <p:txBody>
          <a:bodyPr/>
          <a:lstStyle/>
          <a:p>
            <a:pPr marL="0" indent="0" algn="l">
              <a:buNone/>
            </a:pPr>
            <a:r>
              <a:rPr lang="en-US" sz="2000" b="1" i="0" dirty="0">
                <a:effectLst/>
                <a:latin typeface="Arial" panose="020B0604020202020204" pitchFamily="34" charset="0"/>
              </a:rPr>
              <a:t>Attributes of a Systems Analyst</a:t>
            </a:r>
            <a:endParaRPr lang="en-US" sz="2000" b="1" i="0" dirty="0">
              <a:effectLst/>
              <a:latin typeface="Arial" panose="020B0604020202020204" pitchFamily="34" charset="0"/>
            </a:endParaRPr>
          </a:p>
          <a:p>
            <a:pPr algn="just"/>
            <a:r>
              <a:rPr lang="en-US" b="0" i="0" dirty="0">
                <a:solidFill>
                  <a:srgbClr val="000000"/>
                </a:solidFill>
                <a:effectLst/>
                <a:latin typeface="Arial" panose="020B0604020202020204" pitchFamily="34" charset="0"/>
              </a:rPr>
              <a:t>The following figure shows the attributes a systems analyst should possess −</a:t>
            </a:r>
            <a:endParaRPr lang="en-US" b="0" i="0" dirty="0">
              <a:solidFill>
                <a:srgbClr val="000000"/>
              </a:solidFill>
              <a:effectLst/>
              <a:latin typeface="Arial" panose="020B0604020202020204" pitchFamily="34" charset="0"/>
            </a:endParaRPr>
          </a:p>
          <a:p>
            <a:endParaRPr lang="en-US" dirty="0"/>
          </a:p>
        </p:txBody>
      </p:sp>
      <p:pic>
        <p:nvPicPr>
          <p:cNvPr id="5" name="Picture 4"/>
          <p:cNvPicPr>
            <a:picLocks noChangeAspect="1"/>
          </p:cNvPicPr>
          <p:nvPr/>
        </p:nvPicPr>
        <p:blipFill>
          <a:blip r:embed="rId1"/>
          <a:stretch>
            <a:fillRect/>
          </a:stretch>
        </p:blipFill>
        <p:spPr>
          <a:xfrm>
            <a:off x="677335" y="1888435"/>
            <a:ext cx="9569908" cy="461714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Role of SA</a:t>
            </a:r>
            <a:endParaRPr lang="en-US" dirty="0"/>
          </a:p>
        </p:txBody>
      </p:sp>
      <p:sp>
        <p:nvSpPr>
          <p:cNvPr id="3" name="Content Placeholder 2"/>
          <p:cNvSpPr>
            <a:spLocks noGrp="1"/>
          </p:cNvSpPr>
          <p:nvPr>
            <p:ph idx="1"/>
          </p:nvPr>
        </p:nvSpPr>
        <p:spPr/>
        <p:txBody>
          <a:bodyPr/>
          <a:lstStyle/>
          <a:p>
            <a:pPr marL="0" indent="0">
              <a:buNone/>
            </a:pPr>
            <a:r>
              <a:rPr lang="en-US" dirty="0"/>
              <a:t>Role of System Analyst</a:t>
            </a:r>
            <a:endParaRPr lang="en-US" dirty="0"/>
          </a:p>
          <a:p>
            <a:r>
              <a:rPr lang="en-US" dirty="0"/>
              <a:t>The system analyst is a person who is thoroughly aware of the system and guides the system development project by giving proper directions. He is an expert having technical and interpersonal skills to carry out development tasks required at each phase.</a:t>
            </a:r>
            <a:endParaRPr lang="en-US" dirty="0"/>
          </a:p>
          <a:p>
            <a:endParaRPr lang="en-US" dirty="0"/>
          </a:p>
          <a:p>
            <a:r>
              <a:rPr lang="en-US" dirty="0"/>
              <a:t>He pursues to match the objectives of information system with the organization goal.</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SDLC Phases </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898965" y="1930401"/>
            <a:ext cx="10102878" cy="4175760"/>
          </a:xfr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SDLC PHASES</a:t>
            </a:r>
            <a:endParaRPr lang="en-US" dirty="0"/>
          </a:p>
        </p:txBody>
      </p:sp>
      <p:sp>
        <p:nvSpPr>
          <p:cNvPr id="3" name="Content Placeholder 2"/>
          <p:cNvSpPr>
            <a:spLocks noGrp="1"/>
          </p:cNvSpPr>
          <p:nvPr>
            <p:ph idx="1"/>
          </p:nvPr>
        </p:nvSpPr>
        <p:spPr/>
        <p:txBody>
          <a:bodyPr>
            <a:normAutofit/>
          </a:bodyPr>
          <a:lstStyle/>
          <a:p>
            <a:pPr marL="0" indent="0" algn="l">
              <a:buNone/>
            </a:pPr>
            <a:r>
              <a:rPr lang="en-US" sz="2400" b="0" i="0" dirty="0">
                <a:effectLst/>
                <a:latin typeface="Arial" panose="020B0604020202020204" pitchFamily="34" charset="0"/>
              </a:rPr>
              <a:t>Phases of SDLC</a:t>
            </a:r>
            <a:endParaRPr lang="en-US" sz="2400" b="0" i="0" dirty="0">
              <a:effectLst/>
              <a:latin typeface="Arial" panose="020B0604020202020204" pitchFamily="34" charset="0"/>
            </a:endParaRPr>
          </a:p>
          <a:p>
            <a:pPr algn="l"/>
            <a:r>
              <a:rPr lang="en-US" sz="2400" b="0" i="0" u="none" strike="noStrike" baseline="0" dirty="0">
                <a:latin typeface="Times New Roman" panose="02020603050405020304" pitchFamily="18" charset="0"/>
              </a:rPr>
              <a:t>Each phase is composed of a series of </a:t>
            </a:r>
            <a:r>
              <a:rPr lang="en-US" sz="2400" b="0" i="1" u="none" strike="noStrike" baseline="0" dirty="0">
                <a:latin typeface="Times New Roman" panose="02020603050405020304" pitchFamily="18" charset="0"/>
              </a:rPr>
              <a:t>steps or activities, </a:t>
            </a:r>
            <a:r>
              <a:rPr lang="en-US" sz="2400" b="0" i="0" u="none" strike="noStrike" baseline="0" dirty="0">
                <a:latin typeface="Times New Roman" panose="02020603050405020304" pitchFamily="18" charset="0"/>
              </a:rPr>
              <a:t>which rely on </a:t>
            </a:r>
            <a:r>
              <a:rPr lang="en-US" sz="2400" b="0" i="1" u="none" strike="noStrike" baseline="0" dirty="0">
                <a:latin typeface="Times New Roman" panose="02020603050405020304" pitchFamily="18" charset="0"/>
              </a:rPr>
              <a:t>techniques </a:t>
            </a:r>
            <a:r>
              <a:rPr lang="en-US" sz="2400" b="0" i="0" u="none" strike="noStrike" baseline="0" dirty="0">
                <a:latin typeface="Times New Roman" panose="02020603050405020304" pitchFamily="18" charset="0"/>
              </a:rPr>
              <a:t>that produce </a:t>
            </a:r>
            <a:r>
              <a:rPr lang="en-US" sz="2400" b="0" i="1" u="none" strike="noStrike" baseline="0" dirty="0">
                <a:latin typeface="Times New Roman" panose="02020603050405020304" pitchFamily="18" charset="0"/>
              </a:rPr>
              <a:t>deliverables </a:t>
            </a:r>
            <a:r>
              <a:rPr lang="en-US" sz="2400" dirty="0">
                <a:latin typeface="Times New Roman" panose="02020603050405020304" pitchFamily="18" charset="0"/>
              </a:rPr>
              <a:t>such as </a:t>
            </a:r>
            <a:r>
              <a:rPr lang="en-US" sz="2400" b="0" i="0" u="none" strike="noStrike" baseline="0" dirty="0">
                <a:latin typeface="Times New Roman" panose="02020603050405020304" pitchFamily="18" charset="0"/>
              </a:rPr>
              <a:t>specific documents and files that provide understanding about the project.</a:t>
            </a:r>
            <a:endParaRPr lang="en-US" sz="2400" dirty="0"/>
          </a:p>
        </p:txBody>
      </p:sp>
      <p:pic>
        <p:nvPicPr>
          <p:cNvPr id="5" name="Picture 4"/>
          <p:cNvPicPr>
            <a:picLocks noChangeAspect="1"/>
          </p:cNvPicPr>
          <p:nvPr/>
        </p:nvPicPr>
        <p:blipFill>
          <a:blip r:embed="rId1"/>
          <a:stretch>
            <a:fillRect/>
          </a:stretch>
        </p:blipFill>
        <p:spPr>
          <a:xfrm>
            <a:off x="1093509" y="3852606"/>
            <a:ext cx="8352149" cy="24189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a:t>
            </a:r>
            <a:endParaRPr lang="en-US" dirty="0"/>
          </a:p>
        </p:txBody>
      </p:sp>
      <p:pic>
        <p:nvPicPr>
          <p:cNvPr id="5" name="Content Placeholder 4"/>
          <p:cNvPicPr>
            <a:picLocks noGrp="1" noChangeAspect="1"/>
          </p:cNvPicPr>
          <p:nvPr>
            <p:ph idx="1"/>
          </p:nvPr>
        </p:nvPicPr>
        <p:blipFill>
          <a:blip r:embed="rId1"/>
          <a:stretch>
            <a:fillRect/>
          </a:stretch>
        </p:blipFill>
        <p:spPr>
          <a:xfrm>
            <a:off x="677334" y="1751814"/>
            <a:ext cx="9051128" cy="4496586"/>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Phase</a:t>
            </a:r>
            <a:endParaRPr lang="en-US" dirty="0"/>
          </a:p>
        </p:txBody>
      </p:sp>
      <p:pic>
        <p:nvPicPr>
          <p:cNvPr id="5" name="Content Placeholder 4"/>
          <p:cNvPicPr>
            <a:picLocks noGrp="1" noChangeAspect="1"/>
          </p:cNvPicPr>
          <p:nvPr>
            <p:ph idx="1"/>
          </p:nvPr>
        </p:nvPicPr>
        <p:blipFill>
          <a:blip r:embed="rId1"/>
          <a:stretch>
            <a:fillRect/>
          </a:stretch>
        </p:blipFill>
        <p:spPr>
          <a:xfrm>
            <a:off x="677335" y="1496858"/>
            <a:ext cx="9183102" cy="4385468"/>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58481" y="388349"/>
            <a:ext cx="8596668" cy="5691940"/>
          </a:xfrm>
        </p:spPr>
        <p:txBody>
          <a:bodyPr>
            <a:normAutofit/>
          </a:bodyPr>
          <a:lstStyle/>
          <a:p>
            <a:pPr marL="0" indent="0">
              <a:buNone/>
            </a:pPr>
            <a:r>
              <a:rPr lang="en-US" sz="2800" dirty="0"/>
              <a:t>NB:</a:t>
            </a:r>
            <a:endParaRPr lang="en-US" sz="2800" dirty="0"/>
          </a:p>
          <a:p>
            <a:pPr algn="l"/>
            <a:r>
              <a:rPr lang="en-US" sz="2800" b="0" i="0" u="none" strike="noStrike" baseline="0" dirty="0">
                <a:latin typeface="Times New Roman" panose="02020603050405020304" pitchFamily="18" charset="0"/>
              </a:rPr>
              <a:t>Most ideas for new ideas for systems development come from outside the IT or IS department. It mostly comes from other units as a </a:t>
            </a:r>
            <a:r>
              <a:rPr lang="en-US" sz="2800" b="0" i="0" u="none" strike="noStrike" baseline="0" dirty="0">
                <a:solidFill>
                  <a:srgbClr val="0070C0"/>
                </a:solidFill>
                <a:latin typeface="Times New Roman" panose="02020603050405020304" pitchFamily="18" charset="0"/>
              </a:rPr>
              <a:t>System Request. </a:t>
            </a:r>
            <a:r>
              <a:rPr lang="en-US" sz="2800" b="0" i="0" u="none" strike="noStrike" baseline="0" dirty="0">
                <a:latin typeface="Times New Roman" panose="02020603050405020304" pitchFamily="18" charset="0"/>
              </a:rPr>
              <a:t>A </a:t>
            </a:r>
            <a:r>
              <a:rPr lang="en-US" sz="2800" b="0" i="1" u="none" strike="noStrike" baseline="0" dirty="0">
                <a:latin typeface="Times New Roman" panose="02020603050405020304" pitchFamily="18" charset="0"/>
              </a:rPr>
              <a:t>system request </a:t>
            </a:r>
            <a:r>
              <a:rPr lang="en-US" sz="2800" b="0" i="0" u="none" strike="noStrike" baseline="0" dirty="0">
                <a:latin typeface="Times New Roman" panose="02020603050405020304" pitchFamily="18" charset="0"/>
              </a:rPr>
              <a:t>presents a brief summary of a business need, and it explains how a system that supports the need will create business value.</a:t>
            </a:r>
            <a:endParaRPr lang="en-US" sz="2800" b="0" i="0" u="none" strike="noStrike" baseline="0" dirty="0">
              <a:latin typeface="Times New Roman" panose="02020603050405020304" pitchFamily="18" charset="0"/>
            </a:endParaRPr>
          </a:p>
          <a:p>
            <a:pPr algn="l"/>
            <a:endParaRPr lang="en-US" sz="2400" dirty="0">
              <a:solidFill>
                <a:srgbClr val="0070C0"/>
              </a:solidFill>
              <a:latin typeface="Times New Roman" panose="02020603050405020304" pitchFamily="18" charset="0"/>
            </a:endParaRPr>
          </a:p>
          <a:p>
            <a:pPr algn="l"/>
            <a:r>
              <a:rPr lang="en-US" sz="2800" b="0" i="0" u="none" strike="noStrike" baseline="0" dirty="0">
                <a:latin typeface="Times New Roman" panose="02020603050405020304" pitchFamily="18" charset="0"/>
              </a:rPr>
              <a:t>The IS or IT department works together with the person or department that generated the request (called the </a:t>
            </a:r>
            <a:r>
              <a:rPr lang="en-US" sz="2800" b="0" i="1" u="none" strike="noStrike" baseline="0" dirty="0">
                <a:latin typeface="Times New Roman" panose="02020603050405020304" pitchFamily="18" charset="0"/>
              </a:rPr>
              <a:t>project sponsor</a:t>
            </a:r>
            <a:r>
              <a:rPr lang="en-US" sz="2800" b="0" i="0" u="none" strike="noStrike" baseline="0" dirty="0">
                <a:latin typeface="Times New Roman" panose="02020603050405020304" pitchFamily="18" charset="0"/>
              </a:rPr>
              <a:t>) to conduct a feasibility analysis</a:t>
            </a:r>
            <a:endParaRPr lang="en-US" sz="2800" b="0" i="0" u="none" strike="noStrike" baseline="0" dirty="0">
              <a:solidFill>
                <a:srgbClr val="0070C0"/>
              </a:solidFill>
              <a:latin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5286</Words>
  <Application>WPS Presentation</Application>
  <PresentationFormat>Widescreen</PresentationFormat>
  <Paragraphs>111</Paragraphs>
  <Slides>47</Slides>
  <Notes>18</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47</vt:i4>
      </vt:variant>
    </vt:vector>
  </HeadingPairs>
  <TitlesOfParts>
    <vt:vector size="65" baseType="lpstr">
      <vt:lpstr>Arial</vt:lpstr>
      <vt:lpstr>SimSun</vt:lpstr>
      <vt:lpstr>Wingdings</vt:lpstr>
      <vt:lpstr>Wingdings 3</vt:lpstr>
      <vt:lpstr>Arial</vt:lpstr>
      <vt:lpstr>Times New Roman</vt:lpstr>
      <vt:lpstr>SymbolMT</vt:lpstr>
      <vt:lpstr>Segoe Print</vt:lpstr>
      <vt:lpstr>helvetica</vt:lpstr>
      <vt:lpstr>Calibri</vt:lpstr>
      <vt:lpstr>Calibri Light</vt:lpstr>
      <vt:lpstr>Microsoft YaHei</vt:lpstr>
      <vt:lpstr>Arial Unicode MS</vt:lpstr>
      <vt:lpstr>AdobePiStd</vt:lpstr>
      <vt:lpstr>Courier</vt:lpstr>
      <vt:lpstr>Courier New</vt:lpstr>
      <vt:lpstr>Trebuchet MS</vt:lpstr>
      <vt:lpstr>Facet</vt:lpstr>
      <vt:lpstr>Systems Development Life Cycle</vt:lpstr>
      <vt:lpstr>System Development Life Cycle</vt:lpstr>
      <vt:lpstr>PowerPoint 演示文稿</vt:lpstr>
      <vt:lpstr>The Systems Development Life Cycle  (SDLC)</vt:lpstr>
      <vt:lpstr>SDLC Phases </vt:lpstr>
      <vt:lpstr>SDLC PHASES</vt:lpstr>
      <vt:lpstr>Phase 1.</vt:lpstr>
      <vt:lpstr>Planning Phase</vt:lpstr>
      <vt:lpstr>PowerPoint 演示文稿</vt:lpstr>
      <vt:lpstr>Feasibility Studies</vt:lpstr>
      <vt:lpstr>Phase 2: Analysis</vt:lpstr>
      <vt:lpstr>PowerPoint 演示文稿</vt:lpstr>
      <vt:lpstr>PowerPoint 演示文稿</vt:lpstr>
      <vt:lpstr>Phase 3: Design</vt:lpstr>
      <vt:lpstr>PowerPoint 演示文稿</vt:lpstr>
      <vt:lpstr>Design</vt:lpstr>
      <vt:lpstr>Phase 4: Implementation</vt:lpstr>
      <vt:lpstr>Three Implementation Steps</vt:lpstr>
      <vt:lpstr>PowerPoint 演示文稿</vt:lpstr>
      <vt:lpstr>PowerPoint 演示文稿</vt:lpstr>
      <vt:lpstr>PowerPoint 演示文稿</vt:lpstr>
      <vt:lpstr>PowerPoint 演示文稿</vt:lpstr>
      <vt:lpstr>PowerPoint 演示文稿</vt:lpstr>
      <vt:lpstr>Methodology Categories</vt:lpstr>
      <vt:lpstr>Structured Design Methodologies</vt:lpstr>
      <vt:lpstr>PowerPoint 演示文稿</vt:lpstr>
      <vt:lpstr>PowerPoint 演示文稿</vt:lpstr>
      <vt:lpstr>PowerPoint 演示文稿</vt:lpstr>
      <vt:lpstr>PowerPoint 演示文稿</vt:lpstr>
      <vt:lpstr>PowerPoint 演示文稿</vt:lpstr>
      <vt:lpstr>Category 2: Rapid Application Development</vt:lpstr>
      <vt:lpstr>PowerPoint 演示文稿</vt:lpstr>
      <vt:lpstr>PowerPoint 演示文稿</vt:lpstr>
      <vt:lpstr>PowerPoint 演示文稿</vt:lpstr>
      <vt:lpstr>Advantages of Prototyping</vt:lpstr>
      <vt:lpstr>PowerPoint 演示文稿</vt:lpstr>
      <vt:lpstr>PowerPoint 演示文稿</vt:lpstr>
      <vt:lpstr>PowerPoint 演示文稿</vt:lpstr>
      <vt:lpstr>PowerPoint 演示文稿</vt:lpstr>
      <vt:lpstr>Category 3: Agile Development</vt:lpstr>
      <vt:lpstr>Extreme Programming: XP</vt:lpstr>
      <vt:lpstr>PowerPoint 演示文稿</vt:lpstr>
      <vt:lpstr>PowerPoint 演示文稿</vt:lpstr>
      <vt:lpstr>PowerPoint 演示文稿</vt:lpstr>
      <vt:lpstr>PowerPoint 演示文稿</vt:lpstr>
      <vt:lpstr>PowerPoint 演示文稿</vt:lpstr>
      <vt:lpstr>Role of SA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Lorraine Nana Ama Johnson</dc:creator>
  <cp:lastModifiedBy>dela Ashiadey</cp:lastModifiedBy>
  <cp:revision>10</cp:revision>
  <dcterms:created xsi:type="dcterms:W3CDTF">2021-11-17T22:44:00Z</dcterms:created>
  <dcterms:modified xsi:type="dcterms:W3CDTF">2025-06-09T21:11:40Z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230BA6EDE76E4152AF4131665B4CBF3E_12</vt:lpwstr>
  </property>
  <property fmtid="{D5CDD505-2E9C-101B-9397-08002B2CF9AE}" pid="3" name="KSOProductBuildVer">
    <vt:lpwstr>2057-12.2.0.21179</vt:lpwstr>
  </property>
</Properties>
</file>

<file path=docProps/thumbnail.jpeg>
</file>